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80" r:id="rId3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6" autoAdjust="0"/>
    <p:restoredTop sz="94660"/>
  </p:normalViewPr>
  <p:slideViewPr>
    <p:cSldViewPr snapToGrid="0">
      <p:cViewPr varScale="1">
        <p:scale>
          <a:sx n="68" d="100"/>
          <a:sy n="68" d="100"/>
        </p:scale>
        <p:origin x="598" y="3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B051D-BC48-4C3C-8F56-315D8C6CDF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36DD82-162F-4C36-A6C4-4F26762F6D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68319-4CC8-4CAB-A646-690F52B69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F13B80-1E03-4154-A1EF-3BE264D19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D0C37-0814-4106-B9E3-28B10C644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41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C7267-D501-4A69-A03F-FC622F7A2F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C2C9E3-220F-4518-8615-9E51BDBE39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3F7F2-495C-4106-A389-5044D4338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55843-220F-411C-8E6C-AB8F626054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C3D80B-B8ED-497E-8AA4-2C1379EC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708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AF22EF7-254F-43D9-AA55-63F0BD9CA8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8591AE-5CA7-4A2A-AC57-B2040E39EF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E6D883-1558-4FD0-98E0-963EA6B79D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96B9FE-4B0B-4CDB-9F40-FEE183E97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237C5C-AAFD-4748-ACAC-14AC80B8A0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28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D207D-7AFF-44EE-A678-3BCC843DDC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8E3EC-F654-4803-ABAD-B7FEB6477E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599502-FD95-48B7-85D5-4FF930BAE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2CA94E-E66C-4097-8469-B4EDEF26FD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31D62-4A83-4AB3-8F7A-424ED35B7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6463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185CF-96C6-4B30-83F8-4ECA04E38B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8C29A-2039-4899-B246-A9172350A5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337EFD-05CA-4BBA-B4D5-604726013D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1C7BA1-F9D3-4113-B425-A56DDD5CA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CF274-30AE-4824-9F44-733465C5F5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285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42B3C-AA54-4C2B-AFD5-A1E73F790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2FC7A-048A-4414-9361-73A1A71C386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8A3274B-0529-4F7C-9A9E-7FA069D36E1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47746F-0E78-4FE2-A917-16B3333E3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F16578-23CD-46B0-948A-31D7B9E41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40E60B-E23C-49CB-AEF5-7076E803F6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9234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5850E-6978-4996-843E-E7A03C852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D68282-98C8-4EC1-AF18-D612B9256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399CFF-1178-4CB9-B270-2014714C74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BA9A12-6BAC-439A-9C5F-477B27BF535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C24FD1-B1A9-46B9-8556-1B65962A84A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B0C797-D6E3-4163-99DB-B0C105017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F22ADB-BFD5-4483-A516-E3082A93B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74A1BDC-36CF-4B3B-9A24-28C8426F4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10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E886E-B016-4CCA-B808-DE027811C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7AC161A-ED5A-451C-9E91-04312F6BC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1DF38-5B1C-4EB9-AAF5-17A5C94C98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92D4E7-16B5-42A5-9679-836C17D63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33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9B7D863-57F5-4CDB-9ECF-E26F111D56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D8AE46D-DC4F-430C-BF0C-834E2486B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9FD00F-A9DF-4614-8D1B-E5D691351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18162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2EECFF-B99E-4C8A-B1B3-83BBAAF76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9CE756-71E2-45FB-AF18-16589A8D38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E9F296-557A-49E5-B4A5-2043D2F004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54D0B3-11BB-4FAD-AEAB-8FE66CE93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2AF0BC-CAC5-4BA3-87AB-6B093E8D8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9B2153-9A2F-4E44-A602-811AC60AE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286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0D3AC4-13EC-4A94-8D9B-229BA02514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11933BC-D1D5-4276-A649-02B50E8E65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0F364B-9E82-4F68-920E-ED6099FAED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F4D487-2060-46CD-9F2A-D62BF067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4DE2C2-3189-4C14-BDF4-7D48F0438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446957-E9C6-45D0-AB37-6F93C98FC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371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FA3C31-CCB0-4C7C-91B2-597157782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4BAA78-E0B2-4D10-94B2-44325BBB2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0DFD90-A27F-47DD-A071-7BABA5356B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D26ED-1563-453E-A252-1AA9724700BF}" type="datetimeFigureOut">
              <a:rPr lang="en-US" smtClean="0"/>
              <a:t>3/13/2020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D1D892-6D8D-4244-BE89-7A9AE7D0A4E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99B8F8-1A78-48AC-924D-C91C96B0C2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43A501-7A39-44D2-A5D4-4E7D9AE76C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57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524000" y="0"/>
            <a:ext cx="9144000" cy="5877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dirty="0"/>
              <a:t>CCE-R Budget 2020 </a:t>
            </a:r>
            <a:r>
              <a:rPr lang="en-GB" sz="1600" dirty="0"/>
              <a:t>(1/2)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807968" y="887456"/>
            <a:ext cx="576064" cy="7200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26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0407894"/>
              </p:ext>
            </p:extLst>
          </p:nvPr>
        </p:nvGraphicFramePr>
        <p:xfrm>
          <a:off x="2857500" y="1981200"/>
          <a:ext cx="6477000" cy="2971738"/>
        </p:xfrm>
        <a:graphic>
          <a:graphicData uri="http://schemas.openxmlformats.org/drawingml/2006/table">
            <a:tbl>
              <a:tblPr/>
              <a:tblGrid>
                <a:gridCol w="4876800">
                  <a:extLst>
                    <a:ext uri="{9D8B030D-6E8A-4147-A177-3AD203B41FA5}">
                      <a16:colId xmlns:a16="http://schemas.microsoft.com/office/drawing/2014/main" val="2824111274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3711348219"/>
                    </a:ext>
                  </a:extLst>
                </a:gridCol>
              </a:tblGrid>
              <a:tr h="423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INCOME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EUR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8725535"/>
                  </a:ext>
                </a:extLst>
              </a:tr>
              <a:tr h="5159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Membership &amp; joining fees </a:t>
                      </a:r>
                      <a:r>
                        <a:rPr kumimoji="0" lang="en-US" altLang="en-US" sz="10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(estimation: 65 members)</a:t>
                      </a:r>
                      <a:endParaRPr kumimoji="0" lang="en-US" altLang="en-US" sz="1000" b="0" i="1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407291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Contract with S-GE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(Switzerland Global Enterprise)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’000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967986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Sponsorship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2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1366810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Write back of operating provisions (recovered membership fees)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’000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 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6195822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Financial income (interest / exchange rate)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r>
                        <a:rPr kumimoji="0" lang="en-US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  </a:t>
                      </a: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8033902"/>
                  </a:ext>
                </a:extLst>
              </a:tr>
              <a:tr h="3905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TOTAL</a:t>
                      </a:r>
                      <a:endParaRPr kumimoji="0" lang="en-US" altLang="en-US" sz="1400" b="1" i="0" u="none" strike="noStrike" cap="none" normalizeH="0" baseline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  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5933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71341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524000" y="0"/>
            <a:ext cx="9144000" cy="587727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3"/>
          <p:cNvSpPr>
            <a:spLocks noGrp="1"/>
          </p:cNvSpPr>
          <p:nvPr>
            <p:ph type="title"/>
          </p:nvPr>
        </p:nvSpPr>
        <p:spPr>
          <a:xfrm>
            <a:off x="1981200" y="274638"/>
            <a:ext cx="8229600" cy="562074"/>
          </a:xfrm>
        </p:spPr>
        <p:txBody>
          <a:bodyPr>
            <a:normAutofit fontScale="90000"/>
          </a:bodyPr>
          <a:lstStyle/>
          <a:p>
            <a:r>
              <a:rPr lang="en-GB" dirty="0"/>
              <a:t>Budget 2020 </a:t>
            </a:r>
            <a:r>
              <a:rPr lang="en-GB" sz="1600" dirty="0"/>
              <a:t>(2/2)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5807968" y="887456"/>
            <a:ext cx="576064" cy="72008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733366"/>
              </p:ext>
            </p:extLst>
          </p:nvPr>
        </p:nvGraphicFramePr>
        <p:xfrm>
          <a:off x="2857500" y="1183359"/>
          <a:ext cx="6477000" cy="4543182"/>
        </p:xfrm>
        <a:graphic>
          <a:graphicData uri="http://schemas.openxmlformats.org/drawingml/2006/table">
            <a:tbl>
              <a:tblPr/>
              <a:tblGrid>
                <a:gridCol w="4876800">
                  <a:extLst>
                    <a:ext uri="{9D8B030D-6E8A-4147-A177-3AD203B41FA5}">
                      <a16:colId xmlns:a16="http://schemas.microsoft.com/office/drawing/2014/main" val="2869536485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225451494"/>
                    </a:ext>
                  </a:extLst>
                </a:gridCol>
              </a:tblGrid>
              <a:tr h="372004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EXPENSES</a:t>
                      </a:r>
                      <a:endParaRPr kumimoji="0" lang="en-US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EUR</a:t>
                      </a:r>
                      <a:endParaRPr kumimoji="0" lang="en-US" altLang="en-US" sz="2000" b="1" i="0" u="none" strike="noStrike" cap="none" normalizeH="0" baseline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6168890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Staff expenses</a:t>
                      </a:r>
                      <a:endParaRPr kumimoji="0" lang="en-US" altLang="en-US" sz="1000" b="0" i="1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18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’000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1563753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Office charges (cleaning services, supplies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etc.)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3406346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Communication (mobile and fixed phones, courier)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1’000</a:t>
                      </a:r>
                      <a:endParaRPr kumimoji="0" lang="en-US" altLang="en-US" sz="12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969016"/>
                  </a:ext>
                </a:extLst>
              </a:tr>
              <a:tr h="5952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Audit/ Accounting/ Lawyers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audit &amp;accounting</a:t>
                      </a:r>
                    </a:p>
                    <a:p>
                      <a:pPr marL="457200" marR="0" lvl="1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legal services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tr-TR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  <a:cs typeface="Arial" panose="020B0604020202020204" pitchFamily="34" charset="0"/>
                      </a:endParaRP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3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</a:p>
                    <a:p>
                      <a:pPr marL="0" marR="0" lvl="0" indent="0" algn="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5</a:t>
                      </a:r>
                      <a:r>
                        <a:rPr kumimoji="0" lang="tr-TR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endParaRPr kumimoji="0" lang="en-US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3449216"/>
                  </a:ext>
                </a:extLst>
              </a:tr>
              <a:tr h="2330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Bad debts written off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1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330540"/>
                  </a:ext>
                </a:extLst>
              </a:tr>
              <a:tr h="223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Fixed assets depreciation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300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9433163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PR &amp; Communication (materials &amp; services, including printing)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4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’0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00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   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7472012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IT services (website hosting, maintenance)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’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08514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Events / In-country missions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20-year Celebration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’000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5’000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0909846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Financial expenses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800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6347407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Profit tax, other taxes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2’00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5349468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Miscellaneous (small inventory, unforeseen)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1’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00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3793099"/>
                  </a:ext>
                </a:extLst>
              </a:tr>
              <a:tr h="22320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Consulting services (updates of country </a:t>
                      </a: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reports for S-GE)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</a:t>
                      </a:r>
                      <a:r>
                        <a:rPr kumimoji="0" lang="tr-TR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’000</a:t>
                      </a:r>
                      <a:endParaRPr kumimoji="0" lang="en-US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8709125"/>
                  </a:ext>
                </a:extLst>
              </a:tr>
              <a:tr h="2232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Donations (</a:t>
                      </a:r>
                      <a:r>
                        <a:rPr kumimoji="0" lang="en-US" alt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AssoCH</a:t>
                      </a: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)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1’400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D9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456824"/>
                  </a:ext>
                </a:extLst>
              </a:tr>
              <a:tr h="26040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  <a:cs typeface="Arial" panose="020B0604020202020204" pitchFamily="34" charset="0"/>
                        </a:rPr>
                        <a:t>TOTAL</a:t>
                      </a:r>
                      <a:endParaRPr kumimoji="0" lang="en-US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MS PGothic" panose="020B0600070205080204" pitchFamily="34" charset="-128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54’000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1710987"/>
                  </a:ext>
                </a:extLst>
              </a:tr>
              <a:tr h="122736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Net Result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 1’500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78425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8448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</TotalTime>
  <Words>212</Words>
  <Application>Microsoft Office PowerPoint</Application>
  <PresentationFormat>Widescreen</PresentationFormat>
  <Paragraphs>56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CCE-R Budget 2020 (1/2)</vt:lpstr>
      <vt:lpstr>Budget 2020 (2/2)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CCE-R Budget 2020 (1/2)</dc:title>
  <dc:creator>User</dc:creator>
  <cp:lastModifiedBy>Gentiana Avrigeanu</cp:lastModifiedBy>
  <cp:revision>12</cp:revision>
  <dcterms:created xsi:type="dcterms:W3CDTF">2020-02-20T14:14:53Z</dcterms:created>
  <dcterms:modified xsi:type="dcterms:W3CDTF">2020-03-13T07:14:17Z</dcterms:modified>
</cp:coreProperties>
</file>