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B051D-BC48-4C3C-8F56-315D8C6CD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6DD82-162F-4C36-A6C4-4F26762F6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68319-4CC8-4CAB-A646-690F52B69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13B80-1E03-4154-A1EF-3BE264D1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D0C37-0814-4106-B9E3-28B10C644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7267-D501-4A69-A03F-FC622F7A2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2C9E3-220F-4518-8615-9E51BDBE3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3F7F2-495C-4106-A389-5044D433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55843-220F-411C-8E6C-AB8F62605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3D80B-B8ED-497E-8AA4-2C1379EC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0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F22EF7-254F-43D9-AA55-63F0BD9CA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591AE-5CA7-4A2A-AC57-B2040E39E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6D883-1558-4FD0-98E0-963EA6B7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6B9FE-4B0B-4CDB-9F40-FEE183E9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37C5C-AAFD-4748-ACAC-14AC80B8A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2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D207D-7AFF-44EE-A678-3BCC843D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E3EC-F654-4803-ABAD-B7FEB6477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99502-FD95-48B7-85D5-4FF930BAE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CA94E-E66C-4097-8469-B4EDEF26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31D62-4A83-4AB3-8F7A-424ED35B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4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185CF-96C6-4B30-83F8-4ECA04E38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8C29A-2039-4899-B246-A9172350A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37EFD-05CA-4BBA-B4D5-60472601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C7BA1-F9D3-4113-B425-A56DDD5C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CF274-30AE-4824-9F44-733465C5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8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42B3C-AA54-4C2B-AFD5-A1E73F790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2FC7A-048A-4414-9361-73A1A71C3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A3274B-0529-4F7C-9A9E-7FA069D36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7746F-0E78-4FE2-A917-16B3333E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16578-23CD-46B0-948A-31D7B9E41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0E60B-E23C-49CB-AEF5-7076E803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2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850E-6978-4996-843E-E7A03C852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68282-98C8-4EC1-AF18-D612B9256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99CFF-1178-4CB9-B270-2014714C7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BA9A12-6BAC-439A-9C5F-477B27BF5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C24FD1-B1A9-46B9-8556-1B65962A8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B0C797-D6E3-4163-99DB-B0C10501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F22ADB-BFD5-4483-A516-E3082A93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4A1BDC-36CF-4B3B-9A24-28C8426F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1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886E-B016-4CCA-B808-DE027811C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AC161A-ED5A-451C-9E91-04312F6B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1DF38-5B1C-4EB9-AAF5-17A5C94C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92D4E7-16B5-42A5-9679-836C17D6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3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7D863-57F5-4CDB-9ECF-E26F111D5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AE46D-DC4F-430C-BF0C-834E2486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FD00F-A9DF-4614-8D1B-E5D69135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1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EECFF-B99E-4C8A-B1B3-83BBAAF76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E756-71E2-45FB-AF18-16589A8D3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9F296-557A-49E5-B4A5-2043D2F00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4D0B3-11BB-4FAD-AEAB-8FE66CE9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AF0BC-CAC5-4BA3-87AB-6B093E8D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B2153-9A2F-4E44-A602-811AC60AE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86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3AC4-13EC-4A94-8D9B-229BA0251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1933BC-D1D5-4276-A649-02B50E8E6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F364B-9E82-4F68-920E-ED6099FAE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4D487-2060-46CD-9F2A-D62BF067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DE2C2-3189-4C14-BDF4-7D48F043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46957-E9C6-45D0-AB37-6F93C98F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7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FA3C31-CCB0-4C7C-91B2-597157782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BAA78-E0B2-4D10-94B2-44325BBB2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DFD90-A27F-47DD-A071-7BABA5356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26ED-1563-453E-A252-1AA9724700BF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1D892-6D8D-4244-BE89-7A9AE7D0A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9B8F8-1A78-48AC-924D-C91C96B0C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24000" y="0"/>
            <a:ext cx="9144000" cy="5877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CCE-R Budget 2021 </a:t>
            </a:r>
            <a:r>
              <a:rPr lang="en-GB" sz="1600" dirty="0"/>
              <a:t>(1/2)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807968" y="1129288"/>
            <a:ext cx="576064" cy="72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053473"/>
              </p:ext>
            </p:extLst>
          </p:nvPr>
        </p:nvGraphicFramePr>
        <p:xfrm>
          <a:off x="2857500" y="1871123"/>
          <a:ext cx="6477000" cy="2971738"/>
        </p:xfrm>
        <a:graphic>
          <a:graphicData uri="http://schemas.openxmlformats.org/drawingml/2006/table">
            <a:tbl>
              <a:tblPr/>
              <a:tblGrid>
                <a:gridCol w="4876800">
                  <a:extLst>
                    <a:ext uri="{9D8B030D-6E8A-4147-A177-3AD203B41FA5}">
                      <a16:colId xmlns:a16="http://schemas.microsoft.com/office/drawing/2014/main" val="282411127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711348219"/>
                    </a:ext>
                  </a:extLst>
                </a:gridCol>
              </a:tblGrid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INCOME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EUR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725535"/>
                  </a:ext>
                </a:extLst>
              </a:tr>
              <a:tr h="515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Membership &amp; joining fees </a:t>
                      </a:r>
                      <a:r>
                        <a:rPr kumimoji="0" lang="en-US" altLang="en-US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(estimation: 70 members)</a:t>
                      </a:r>
                      <a:endParaRPr kumimoji="0" lang="en-US" altLang="en-US" sz="1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7291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Contract with S-GE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(Switzerland Global Enterprise)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’000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67986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Sponsorship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366810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Write back of operating provisions (recovered membership fees)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’000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 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195822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Financial income (interest / exchange rate)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 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033902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TOTAL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  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93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134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639410" y="836711"/>
            <a:ext cx="9093693" cy="58350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CCE-R Budget 2021 </a:t>
            </a:r>
            <a:r>
              <a:rPr lang="en-GB" sz="1600" dirty="0"/>
              <a:t>(2/2)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807968" y="975858"/>
            <a:ext cx="576064" cy="72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452942"/>
              </p:ext>
            </p:extLst>
          </p:nvPr>
        </p:nvGraphicFramePr>
        <p:xfrm>
          <a:off x="2759846" y="1187012"/>
          <a:ext cx="6543952" cy="4702532"/>
        </p:xfrm>
        <a:graphic>
          <a:graphicData uri="http://schemas.openxmlformats.org/drawingml/2006/table">
            <a:tbl>
              <a:tblPr/>
              <a:tblGrid>
                <a:gridCol w="4927211">
                  <a:extLst>
                    <a:ext uri="{9D8B030D-6E8A-4147-A177-3AD203B41FA5}">
                      <a16:colId xmlns:a16="http://schemas.microsoft.com/office/drawing/2014/main" val="2869536485"/>
                    </a:ext>
                  </a:extLst>
                </a:gridCol>
                <a:gridCol w="1616741">
                  <a:extLst>
                    <a:ext uri="{9D8B030D-6E8A-4147-A177-3AD203B41FA5}">
                      <a16:colId xmlns:a16="http://schemas.microsoft.com/office/drawing/2014/main" val="1225451494"/>
                    </a:ext>
                  </a:extLst>
                </a:gridCol>
              </a:tblGrid>
              <a:tr h="3812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EXPENSES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EUR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168890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Staff expenses</a:t>
                      </a:r>
                      <a:endParaRPr kumimoji="0" lang="en-US" altLang="en-US" sz="1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18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563753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Office charges </a:t>
                      </a:r>
                      <a:r>
                        <a:rPr kumimoji="0" lang="tr-TR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GB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office </a:t>
                      </a:r>
                      <a:r>
                        <a:rPr kumimoji="0" lang="tr-TR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supplies</a:t>
                      </a:r>
                      <a:r>
                        <a:rPr kumimoji="0" lang="en-GB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– tonner, copy paper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etc.</a:t>
                      </a:r>
                      <a:r>
                        <a:rPr kumimoji="0" lang="en-GB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tr-TR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cleaning services</a:t>
                      </a:r>
                      <a:r>
                        <a:rPr kumimoji="0" lang="en-GB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, transport</a:t>
                      </a:r>
                      <a:r>
                        <a:rPr kumimoji="0" lang="tr-TR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406346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Communication (mobile and fixed phones, courier)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1’000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969016"/>
                  </a:ext>
                </a:extLst>
              </a:tr>
              <a:tr h="6100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Audit/ Accounting/ Lawyers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audit &amp;accounting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legal services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49216"/>
                  </a:ext>
                </a:extLst>
              </a:tr>
              <a:tr h="2389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Bad debts written off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330540"/>
                  </a:ext>
                </a:extLst>
              </a:tr>
              <a:tr h="2287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Fixed assets depreciation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433163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PR &amp; Communication (materials &amp; services, including printing)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472012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IT services (website hosting, maintenance)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08514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Events / In-country missions / Transport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’000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909846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Financial expenses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800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347407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Profit tax (contract with S-GE)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349468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Miscellaneous (small inventory, unforeseen)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1’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00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793099"/>
                  </a:ext>
                </a:extLst>
              </a:tr>
              <a:tr h="2287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Consulting services (updates of country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reports for S-GE)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’000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709125"/>
                  </a:ext>
                </a:extLst>
              </a:tr>
              <a:tr h="2287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Donations (</a:t>
                      </a: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AssoCH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1’000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56824"/>
                  </a:ext>
                </a:extLst>
              </a:tr>
              <a:tr h="2668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TOTAL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48’000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710987"/>
                  </a:ext>
                </a:extLst>
              </a:tr>
              <a:tr h="2300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Net Result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7’000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842587"/>
                  </a:ext>
                </a:extLst>
              </a:tr>
              <a:tr h="230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Start balance </a:t>
                      </a:r>
                      <a:r>
                        <a:rPr lang="en-US" sz="14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(cash in bank and at hand - 31.12.2021)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tbd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528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4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234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CCE-R Budget 2021 (1/2)</vt:lpstr>
      <vt:lpstr>CCE-R Budget 2021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CCE-R Budget 2020 (1/2)</dc:title>
  <dc:creator>User</dc:creator>
  <cp:lastModifiedBy>Gentiana Avrigeanu</cp:lastModifiedBy>
  <cp:revision>27</cp:revision>
  <dcterms:created xsi:type="dcterms:W3CDTF">2020-02-20T14:14:53Z</dcterms:created>
  <dcterms:modified xsi:type="dcterms:W3CDTF">2021-03-08T15:40:22Z</dcterms:modified>
</cp:coreProperties>
</file>