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9" r:id="rId2"/>
    <p:sldId id="29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3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7B34A8-7AFA-4DE8-8D3A-BD4A7E988FF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E9D4B-696E-4A36-A3AC-68B3899CA393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EAD46BE-EEF4-42B3-842D-85F575728609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D7DD5FB-55E1-434A-A4A7-7A9DA60008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EF880B-853A-4CA9-BD1B-78697709DB28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03E58-7182-45FE-B8C0-DAF5390A531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ECF5A-C21B-4420-9368-F5FB22BF1B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97C46A4-4C22-4DE2-B5B9-A386111EA7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96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6A67AA-E42B-4FE0-9E57-7EA3C91C45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9C4D0F-22C9-484C-BB91-BEE2D3C691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3131A-7071-4280-8B45-77EE1AB9F55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B2B7345-A909-43BA-AABD-EDAC15F516B4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23263-66F2-4B28-B011-DC04094B1F8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45CD4-8F20-4F5F-BA8C-0E06F70E5FC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5C64-384A-423D-9FAB-1A156E9295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E4732B-1C01-4C51-84F8-31452CD8FB06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9CA47-E0C7-4CC5-85BC-3B80B4E365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86CFD-592B-4193-B176-2BB4CAC55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C22EB-ACCA-4069-9A32-8EDAAAFDD4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4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17640-8DD7-4C0A-9DEC-CEBC436AC15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41087-E48C-42D4-9C27-15FC516535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941A4-FA9F-4BC3-A88A-A3E5ECADC10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3575EB-4F51-407C-9887-C466B81B67B2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65F19-58D3-4063-84BC-6EA2910605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14948-744F-4A67-90B3-0C0D5955B7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3473A9-BB1F-43AD-9895-CB92150BFD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8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E04D85-BBFA-47BA-A2B2-C3A697A6E41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DFCC5-15D8-4431-9748-3B8A9A5D375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D1BC-78D9-4DC4-80F5-1B0234E5C8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5B2DC6-0ED6-4057-AABC-3969C76FBF22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C4F11-CA4A-4216-A9B9-22DE8B62D2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E3895-B843-4DC3-B557-ABE3604925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E28957-404B-47D7-91E0-6A6822AAAE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9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F66A-0468-45D5-952E-944098B402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5BEB-71AF-4501-A633-8E082A06182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74468-4EF3-418C-967C-F8FC532754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8A6761-C192-4BDC-8DE8-E9EFDAE8B18F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FE353-0BA3-4BB0-8967-4C9D37986E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E894E-D413-4CF1-A6CB-0FD806ACE5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2CB1E4-8262-4856-91FC-54344BA3EE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2919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DFB2B-F3D0-4690-9575-D39F4467FA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38C30-4E03-448C-804A-D542DEC051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17D74-E277-4D4B-B3C2-3012039BCA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194ED8-9270-43A5-B105-711E6967D170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D958F-2B5E-4992-B0E6-AC34B851E1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587AE-4C64-45DE-B31F-617BA7890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4432E4-9F8F-4CE9-8AEC-EE79C4A697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3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94F08-6930-4CE5-8766-A2591E4F42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20AA6-70C8-4A96-81C9-E5EC0AF23BF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CA25F-EA50-4C75-AEAB-7FDA0B2A78C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5A00D-1756-4C41-AB49-BBE46FD281E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73FFC2-E5EE-4A4E-A2E0-00252D32AC46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2E2ED-4989-4D97-B036-F91DE2F800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07C27-1A36-49D1-BFDA-EB4C22088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67D93C-4233-458B-B218-799CC63C348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8B57-7FB2-4632-8AF6-5C9B53DFA7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73C44-C00E-4E92-963E-2C1B5F89DD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729E7-E9F6-4796-AD0E-528D967093B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47F2FF-94F0-49D5-A9B6-BBAC2FAB645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0316B-F6FB-4474-9520-5ED82721599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C0CBA-F783-4BEB-BF97-A205E1111A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972318-14A3-4863-BF92-4627E0A2B5D6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FAF5C2-DEE8-468A-9F76-AAE81324E8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501900-8DB9-4E77-833F-914DEC9A5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D61420-5F83-4E28-A454-390005FB76C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5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D9D51-6FD8-4107-A9C4-F8B403CB6D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CEF3ED-2037-4212-808D-B5142EDB87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FDDE6-20DF-4902-BF99-234BB4F6421D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FC290-42FC-4F75-ABCF-D4FE3E289B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00855-8C3F-453C-9274-1BE357BE1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526652-9D56-490C-98E9-36EFC9D627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3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B985BF-C900-4BDA-8A77-208955ACFB3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61879E-BBF9-42B8-B53C-DBE3B03A9CDB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32B52C-1420-4435-9423-DE9ABAE374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6BFA8-51A1-428A-AA21-FF11E1CEFE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9AC7D-6510-4CF1-9763-6CE8AF4CE7E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CF585-3237-4344-952C-04174A1F33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C7662-3452-480E-8091-D994973AF8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3DEC-ED7B-4A20-A123-BF440D79A9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AEB19-559F-48BE-AB8F-4837CEC3A8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9EC616-46EC-44E7-A117-2B8630798C37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32A0F-E5FA-4AD3-859E-8D81D30BB91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2AC45-419A-496C-B3FB-071DF5792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F70AF1-6A73-4153-80AA-ACDACA1E1C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E9E-59EF-4CDF-9FDC-A729F18E22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D5B0D-4A07-42E5-AEE7-A61EFBAE8AD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82F03-47BD-47AF-A69C-C169146CA6C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C10B3-3410-4C5D-B13B-21005D9CA8C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67887-03DF-45C2-8B5C-F9BEC93C5E1A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1D5C5-EAAD-491A-870E-014259CF97A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1AB40-5CBF-4E65-B9E1-D1583C6474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5699E0-66D7-46E8-B39B-4EE5849CE8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350897-889B-43AE-8063-979D0DB352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1185C-6618-4097-B91E-0596316347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A6D54-4E00-4B1B-8522-AA2FD84DD81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1502346-4CE9-483D-852E-223BF42D4871}" type="datetime1">
              <a:rPr lang="en-US"/>
              <a:pPr lvl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601FF-6A64-44BC-ADF0-5304B44B9A0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ED337-5A45-4D3A-B87D-F4DFD8F1DB1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50FD60C-82ED-4BF2-98E4-931DCF54AA8D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78F1ECEC-B209-4C10-A617-0DF81D64BF39}"/>
              </a:ext>
            </a:extLst>
          </p:cNvPr>
          <p:cNvSpPr/>
          <p:nvPr/>
        </p:nvSpPr>
        <p:spPr>
          <a:xfrm>
            <a:off x="2667003" y="857250"/>
            <a:ext cx="6858000" cy="4407956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1CF0D20-CEF3-4D90-8EE5-BD982C396D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09903" y="1063227"/>
            <a:ext cx="6172200" cy="421556"/>
          </a:xfrm>
        </p:spPr>
        <p:txBody>
          <a:bodyPr/>
          <a:lstStyle/>
          <a:p>
            <a:pPr lvl="0"/>
            <a:r>
              <a:rPr lang="en-GB" sz="2800" b="1">
                <a:latin typeface="Arial" pitchFamily="34"/>
                <a:cs typeface="Arial" pitchFamily="34"/>
              </a:rPr>
              <a:t>CCE-R Budget 2019 </a:t>
            </a:r>
            <a:r>
              <a:rPr lang="en-GB" sz="1600"/>
              <a:t>(1/2)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E44E5C9-8FE8-45ED-9AF2-DAD106295120}"/>
              </a:ext>
            </a:extLst>
          </p:cNvPr>
          <p:cNvSpPr/>
          <p:nvPr/>
        </p:nvSpPr>
        <p:spPr>
          <a:xfrm>
            <a:off x="5879976" y="1522841"/>
            <a:ext cx="432044" cy="54004"/>
          </a:xfrm>
          <a:prstGeom prst="rect">
            <a:avLst/>
          </a:pr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C2741EA-805B-44E1-B567-9A63F31EA689}"/>
              </a:ext>
            </a:extLst>
          </p:cNvPr>
          <p:cNvGraphicFramePr>
            <a:graphicFrameLocks noGrp="1"/>
          </p:cNvGraphicFramePr>
          <p:nvPr/>
        </p:nvGraphicFramePr>
        <p:xfrm>
          <a:off x="3009903" y="1898833"/>
          <a:ext cx="6172199" cy="318635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647300">
                  <a:extLst>
                    <a:ext uri="{9D8B030D-6E8A-4147-A177-3AD203B41FA5}">
                      <a16:colId xmlns:a16="http://schemas.microsoft.com/office/drawing/2014/main" val="3795504483"/>
                    </a:ext>
                  </a:extLst>
                </a:gridCol>
                <a:gridCol w="1524899">
                  <a:extLst>
                    <a:ext uri="{9D8B030D-6E8A-4147-A177-3AD203B41FA5}">
                      <a16:colId xmlns:a16="http://schemas.microsoft.com/office/drawing/2014/main" val="2827461436"/>
                    </a:ext>
                  </a:extLst>
                </a:gridCol>
              </a:tblGrid>
              <a:tr h="45107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INCOME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EUR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10061"/>
                  </a:ext>
                </a:extLst>
              </a:tr>
              <a:tr h="549060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Membership &amp; joining fees</a:t>
                      </a:r>
                      <a:endParaRPr lang="en-US" sz="800" b="0" i="1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29’297.90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482542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tr-TR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Contract with S-GE - 15’000 CHF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13’680.87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309079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Donations (from MNK Group)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2’487.29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15501"/>
                  </a:ext>
                </a:extLst>
              </a:tr>
              <a:tr h="523850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Write back of operating provisions </a:t>
                      </a:r>
                      <a:r>
                        <a:rPr lang="en-US" sz="10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(provisions for membership fees)</a:t>
                      </a:r>
                      <a:endParaRPr lang="en-US" sz="10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6’313.27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297166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Financial income (interest / exchange rate)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136.14  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359620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TOTAL</a:t>
                      </a: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51’915.47</a:t>
                      </a: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8381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2AC483A9-60E7-4950-BC89-CCF585B7A2F6}"/>
              </a:ext>
            </a:extLst>
          </p:cNvPr>
          <p:cNvSpPr/>
          <p:nvPr/>
        </p:nvSpPr>
        <p:spPr>
          <a:xfrm>
            <a:off x="2667003" y="404667"/>
            <a:ext cx="6858000" cy="4407956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56241B5-60E0-4F91-9CBA-98970235D3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71661" y="623693"/>
            <a:ext cx="6172200" cy="421556"/>
          </a:xfrm>
        </p:spPr>
        <p:txBody>
          <a:bodyPr/>
          <a:lstStyle/>
          <a:p>
            <a:pPr lvl="0"/>
            <a:r>
              <a:rPr lang="en-GB" sz="2800" b="1">
                <a:latin typeface="Arial" pitchFamily="34"/>
                <a:cs typeface="Arial" pitchFamily="34"/>
              </a:rPr>
              <a:t>CCE-R Budget 2019 </a:t>
            </a:r>
            <a:r>
              <a:rPr lang="en-GB" sz="1600">
                <a:latin typeface="Arial" pitchFamily="34"/>
                <a:cs typeface="Arial" pitchFamily="34"/>
              </a:rPr>
              <a:t>(2/2)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9C9A715-D7A8-4647-B723-A183C958A979}"/>
              </a:ext>
            </a:extLst>
          </p:cNvPr>
          <p:cNvSpPr/>
          <p:nvPr/>
        </p:nvSpPr>
        <p:spPr>
          <a:xfrm>
            <a:off x="5941743" y="1115183"/>
            <a:ext cx="432044" cy="54004"/>
          </a:xfrm>
          <a:prstGeom prst="rect">
            <a:avLst/>
          </a:pr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7911F50-4021-4960-AF3D-E4DC249B0E24}"/>
              </a:ext>
            </a:extLst>
          </p:cNvPr>
          <p:cNvGraphicFramePr>
            <a:graphicFrameLocks noGrp="1"/>
          </p:cNvGraphicFramePr>
          <p:nvPr/>
        </p:nvGraphicFramePr>
        <p:xfrm>
          <a:off x="2855643" y="1491276"/>
          <a:ext cx="6480718" cy="425153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879604">
                  <a:extLst>
                    <a:ext uri="{9D8B030D-6E8A-4147-A177-3AD203B41FA5}">
                      <a16:colId xmlns:a16="http://schemas.microsoft.com/office/drawing/2014/main" val="2142985753"/>
                    </a:ext>
                  </a:extLst>
                </a:gridCol>
                <a:gridCol w="1601123">
                  <a:extLst>
                    <a:ext uri="{9D8B030D-6E8A-4147-A177-3AD203B41FA5}">
                      <a16:colId xmlns:a16="http://schemas.microsoft.com/office/drawing/2014/main" val="2522373833"/>
                    </a:ext>
                  </a:extLst>
                </a:gridCol>
              </a:tblGrid>
              <a:tr h="31076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EXPENSES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EUR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94297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Staff expenses</a:t>
                      </a:r>
                      <a:endParaRPr lang="en-US" sz="800" b="0" i="1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17’627.48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753330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tr-TR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Office charges (cleaning services, supplies, protocol, etc.)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</a:t>
                      </a:r>
                      <a:r>
                        <a:rPr lang="tr-TR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’</a:t>
                      </a: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202.47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47759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Communication (mobile and fixed phones, courier)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1’038.58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610740"/>
                  </a:ext>
                </a:extLst>
              </a:tr>
              <a:tr h="531129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Audit/ Accounting/ Lawyers</a:t>
                      </a:r>
                    </a:p>
                    <a:p>
                      <a:pPr marL="457200" marR="0" lvl="1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audit &amp;accounting</a:t>
                      </a:r>
                    </a:p>
                    <a:p>
                      <a:pPr marL="457200" marR="0" lvl="1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legal services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3’391.79</a:t>
                      </a:r>
                      <a:endParaRPr lang="tr-TR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  <a:p>
                      <a:pPr marL="0" marR="0" lvl="0" indent="0" algn="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2’327.59</a:t>
                      </a:r>
                      <a:endParaRPr lang="tr-TR" sz="8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  <a:p>
                      <a:pPr marL="0" marR="0" lvl="0" indent="0" algn="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</a:t>
                      </a:r>
                      <a:r>
                        <a:rPr lang="tr-TR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’</a:t>
                      </a:r>
                      <a:r>
                        <a:rPr lang="en-US" sz="8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064.20</a:t>
                      </a:r>
                      <a:endParaRPr lang="en-US" sz="8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727832"/>
                  </a:ext>
                </a:extLst>
              </a:tr>
              <a:tr h="230328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Bad debts written off – (derecunoasteri)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Write down of current assets (members) – (provizioane)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2’919.18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4’957.96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374379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Fixed assets depreciation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163.06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426601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PR &amp; Communication (materials &amp; services)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5’005.63   </a:t>
                      </a:r>
                      <a:endParaRPr lang="en-US" sz="9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56017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IT services (website hosting, maintenance)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705.55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8598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Events / In-country missions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17’770.63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177896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Financial expenses (banking fees, exchange rates)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1’466.75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360638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Profit tax, other taxes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1’577.22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096654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Miscellaneous (small inventory, unforeseen)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1’545.35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256576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Consulting services (updates of country reports &amp; others)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</a:t>
                      </a:r>
                      <a:r>
                        <a:rPr lang="tr-TR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’</a:t>
                      </a: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374.13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95403"/>
                  </a:ext>
                </a:extLst>
              </a:tr>
              <a:tr h="18645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Donations (AssoCH)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9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1’382.60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711574"/>
                  </a:ext>
                </a:extLst>
              </a:tr>
              <a:tr h="21753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TOTAL</a:t>
                      </a: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62’128.37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663436"/>
                  </a:ext>
                </a:extLst>
              </a:tr>
              <a:tr h="21753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Net Result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- 10’212.90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746714"/>
                  </a:ext>
                </a:extLst>
              </a:tr>
              <a:tr h="21753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Cash in bank and at hand (31.12.2019)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6’820.02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881616"/>
                  </a:ext>
                </a:extLst>
              </a:tr>
              <a:tr h="21753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Average exchange rate used: 1 EUR = 4.7793 RON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8053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219</Words>
  <Application>Microsoft Office PowerPoint</Application>
  <PresentationFormat>Widescreen</PresentationFormat>
  <Paragraphs>60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CCE-R Budget 2019 (1/2)</vt:lpstr>
      <vt:lpstr>CCE-R Budget 2019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CCE-R Budget 2019 (1/2)</dc:title>
  <dc:creator>Gentiana Avrigeanu</dc:creator>
  <cp:lastModifiedBy>Gentiana Avrigeanu</cp:lastModifiedBy>
  <cp:revision>1</cp:revision>
  <dcterms:created xsi:type="dcterms:W3CDTF">2020-03-13T07:14:45Z</dcterms:created>
  <dcterms:modified xsi:type="dcterms:W3CDTF">2020-03-13T08:30:54Z</dcterms:modified>
</cp:coreProperties>
</file>