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89" r:id="rId2"/>
    <p:sldId id="29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E7B34A8-7AFA-4DE8-8D3A-BD4A7E988FFD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9E9D4B-696E-4A36-A3AC-68B3899CA393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FEAD46BE-EEF4-42B3-842D-85F575728609}" type="datetime1">
              <a:rPr lang="en-US"/>
              <a:pPr lvl="0"/>
              <a:t>3/16/2021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D7DD5FB-55E1-434A-A4A7-7A9DA600089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11EF880B-853A-4CA9-BD1B-78697709DB28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603E58-7182-45FE-B8C0-DAF5390A5319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6ECF5A-C21B-4420-9368-F5FB22BF1BD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597C46A4-4C22-4DE2-B5B9-A386111EA7C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196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36A67AA-E42B-4FE0-9E57-7EA3C91C45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9C4D0F-22C9-484C-BB91-BEE2D3C6912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A3131A-7071-4280-8B45-77EE1AB9F55B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B2B7345-A909-43BA-AABD-EDAC15F516B4}" type="slidenum">
              <a:t>1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23263-66F2-4B28-B011-DC04094B1F8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345CD4-8F20-4F5F-BA8C-0E06F70E5FC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D15C64-384A-423D-9FAB-1A156E9295D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CE4732B-1C01-4C51-84F8-31452CD8FB06}" type="datetime1">
              <a:rPr lang="en-US"/>
              <a:pPr lvl="0"/>
              <a:t>3/16/2021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49CA47-E0C7-4CC5-85BC-3B80B4E3652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B86CFD-592B-4193-B176-2BB4CAC55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CFC22EB-ACCA-4069-9A32-8EDAAAFDD45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841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17640-8DD7-4C0A-9DEC-CEBC436AC15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541087-E48C-42D4-9C27-15FC5165352C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F941A4-FA9F-4BC3-A88A-A3E5ECADC10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A3575EB-4F51-407C-9887-C466B81B67B2}" type="datetime1">
              <a:rPr lang="en-US"/>
              <a:pPr lvl="0"/>
              <a:t>3/16/2021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F65F19-58D3-4063-84BC-6EA2910605D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914948-744F-4A67-90B3-0C0D5955B7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13473A9-BB1F-43AD-9895-CB92150BFD6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286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E04D85-BBFA-47BA-A2B2-C3A697A6E41B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FDFCC5-15D8-4431-9748-3B8A9A5D375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7D1BC-78D9-4DC4-80F5-1B0234E5C8E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5B2DC6-0ED6-4057-AABC-3969C76FBF22}" type="datetime1">
              <a:rPr lang="en-US"/>
              <a:pPr lvl="0"/>
              <a:t>3/16/2021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FC4F11-CA4A-4216-A9B9-22DE8B62D21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2E3895-B843-4DC3-B557-ABE3604925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4E28957-404B-47D7-91E0-6A6822AAAEE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91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8F66A-0468-45D5-952E-944098B402E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85BEB-71AF-4501-A633-8E082A061823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74468-4EF3-418C-967C-F8FC532754C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8A6761-C192-4BDC-8DE8-E9EFDAE8B18F}" type="datetime1">
              <a:rPr lang="en-US"/>
              <a:pPr lvl="0"/>
              <a:t>3/16/2021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FFE353-0BA3-4BB0-8967-4C9D37986E3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CE894E-D413-4CF1-A6CB-0FD806ACE5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22CB1E4-8262-4856-91FC-54344BA3EE0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72919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DFB2B-F3D0-4690-9575-D39F4467FA4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838C30-4E03-448C-804A-D542DEC051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917D74-E277-4D4B-B3C2-3012039BCAF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1194ED8-9270-43A5-B105-711E6967D170}" type="datetime1">
              <a:rPr lang="en-US"/>
              <a:pPr lvl="0"/>
              <a:t>3/16/2021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8D958F-2B5E-4992-B0E6-AC34B851E13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9587AE-4C64-45DE-B31F-617BA7890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04432E4-9F8F-4CE9-8AEC-EE79C4A697E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031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94F08-6930-4CE5-8766-A2591E4F428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E20AA6-70C8-4A96-81C9-E5EC0AF23BF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8CA25F-EA50-4C75-AEAB-7FDA0B2A78C2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D5A00D-1756-4C41-AB49-BBE46FD281E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673FFC2-E5EE-4A4E-A2E0-00252D32AC46}" type="datetime1">
              <a:rPr lang="en-US"/>
              <a:pPr lvl="0"/>
              <a:t>3/16/2021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B2E2ED-4989-4D97-B036-F91DE2F800A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307C27-1A36-49D1-BFDA-EB4C220884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B67D93C-4233-458B-B218-799CC63C348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417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E8B57-7FB2-4632-8AF6-5C9B53DFA79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673C44-C00E-4E92-963E-2C1B5F89DD6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F729E7-E9F6-4796-AD0E-528D967093BB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47F2FF-94F0-49D5-A9B6-BBAC2FAB6450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90316B-F6FB-4474-9520-5ED827215993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0C0CBA-F783-4BEB-BF97-A205E1111AE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E972318-14A3-4863-BF92-4627E0A2B5D6}" type="datetime1">
              <a:rPr lang="en-US"/>
              <a:pPr lvl="0"/>
              <a:t>3/16/2021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FAF5C2-DEE8-468A-9F76-AAE81324E8E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501900-8DB9-4E77-833F-914DEC9A5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6D61420-5F83-4E28-A454-390005FB76C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252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D9D51-6FD8-4107-A9C4-F8B403CB6DD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CEF3ED-2037-4212-808D-B5142EDB873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43FDDE6-20DF-4902-BF99-234BB4F6421D}" type="datetime1">
              <a:rPr lang="en-US"/>
              <a:pPr lvl="0"/>
              <a:t>3/16/2021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EFC290-42FC-4F75-ABCF-D4FE3E289BB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300855-8C3F-453C-9274-1BE357BE17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E526652-9D56-490C-98E9-36EFC9D6274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837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B985BF-C900-4BDA-8A77-208955ACFB3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E61879E-BBF9-42B8-B53C-DBE3B03A9CDB}" type="datetime1">
              <a:rPr lang="en-US"/>
              <a:pPr lvl="0"/>
              <a:t>3/16/2021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32B52C-1420-4435-9423-DE9ABAE374E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06BFA8-51A1-428A-AA21-FF11E1CEFE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219AC7D-6510-4CF1-9763-6CE8AF4CE7E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2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CF585-3237-4344-952C-04174A1F33A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6C7662-3452-480E-8091-D994973AF82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0B3DEC-ED7B-4A20-A123-BF440D79A9D5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1AEB19-559F-48BE-AB8F-4837CEC3A8B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09EC616-46EC-44E7-A117-2B8630798C37}" type="datetime1">
              <a:rPr lang="en-US"/>
              <a:pPr lvl="0"/>
              <a:t>3/16/2021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932A0F-E5FA-4AD3-859E-8D81D30BB91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22AC45-419A-496C-B3FB-071DF57921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FF70AF1-6A73-4153-80AA-ACDACA1E1CA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220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39E9E-59EF-4CDF-9FDC-A729F18E222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BD5B0D-4A07-42E5-AEE7-A61EFBAE8AD9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F82F03-47BD-47AF-A69C-C169146CA6C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AC10B3-3410-4C5D-B13B-21005D9CA8C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AF67887-03DF-45C2-8B5C-F9BEC93C5E1A}" type="datetime1">
              <a:rPr lang="en-US"/>
              <a:pPr lvl="0"/>
              <a:t>3/16/2021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31D5C5-EAAD-491A-870E-014259CF97A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A1AB40-5CBF-4E65-B9E1-D1583C6474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D5699E0-66D7-46E8-B39B-4EE5849CE8A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785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350897-889B-43AE-8063-979D0DB352B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B1185C-6618-4097-B91E-0596316347E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A6D54-4E00-4B1B-8522-AA2FD84DD810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01502346-4CE9-483D-852E-223BF42D4871}" type="datetime1">
              <a:rPr lang="en-US"/>
              <a:pPr lvl="0"/>
              <a:t>3/16/2021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601FF-6A64-44BC-ADF0-5304B44B9A09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AED337-5A45-4D3A-B87D-F4DFD8F1DB19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250FD60C-82ED-4BF2-98E4-931DCF54AA8D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>
            <a:extLst>
              <a:ext uri="{FF2B5EF4-FFF2-40B4-BE49-F238E27FC236}">
                <a16:creationId xmlns:a16="http://schemas.microsoft.com/office/drawing/2014/main" id="{78F1ECEC-B209-4C10-A617-0DF81D64BF39}"/>
              </a:ext>
            </a:extLst>
          </p:cNvPr>
          <p:cNvSpPr/>
          <p:nvPr/>
        </p:nvSpPr>
        <p:spPr>
          <a:xfrm>
            <a:off x="2347274" y="659876"/>
            <a:ext cx="7400041" cy="5363852"/>
          </a:xfrm>
          <a:prstGeom prst="rect">
            <a:avLst/>
          </a:prstGeom>
          <a:solidFill>
            <a:srgbClr val="F2F2F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35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1CF0D20-CEF3-4D90-8EE5-BD982C396DE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009903" y="1063227"/>
            <a:ext cx="6172200" cy="421556"/>
          </a:xfrm>
        </p:spPr>
        <p:txBody>
          <a:bodyPr>
            <a:normAutofit fontScale="90000"/>
          </a:bodyPr>
          <a:lstStyle/>
          <a:p>
            <a:pPr lvl="0"/>
            <a:r>
              <a:rPr lang="en-GB" sz="2800" b="1" dirty="0">
                <a:latin typeface="Arial" pitchFamily="34"/>
                <a:cs typeface="Arial" pitchFamily="34"/>
              </a:rPr>
              <a:t>CCE-R Budget 2020 </a:t>
            </a:r>
            <a:r>
              <a:rPr lang="en-GB" sz="1600" dirty="0"/>
              <a:t>(1/2)</a:t>
            </a:r>
          </a:p>
        </p:txBody>
      </p:sp>
      <p:sp>
        <p:nvSpPr>
          <p:cNvPr id="4" name="Rectangle 23">
            <a:extLst>
              <a:ext uri="{FF2B5EF4-FFF2-40B4-BE49-F238E27FC236}">
                <a16:creationId xmlns:a16="http://schemas.microsoft.com/office/drawing/2014/main" id="{6E44E5C9-8FE8-45ED-9AF2-DAD106295120}"/>
              </a:ext>
            </a:extLst>
          </p:cNvPr>
          <p:cNvSpPr/>
          <p:nvPr/>
        </p:nvSpPr>
        <p:spPr>
          <a:xfrm>
            <a:off x="5879976" y="1522841"/>
            <a:ext cx="432044" cy="54004"/>
          </a:xfrm>
          <a:prstGeom prst="rect">
            <a:avLst/>
          </a:prstGeom>
          <a:solidFill>
            <a:srgbClr val="FF0000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35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CC2741EA-805B-44E1-B567-9A63F31EA6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5288570"/>
              </p:ext>
            </p:extLst>
          </p:nvPr>
        </p:nvGraphicFramePr>
        <p:xfrm>
          <a:off x="3009903" y="1898833"/>
          <a:ext cx="6172199" cy="3601953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4647300">
                  <a:extLst>
                    <a:ext uri="{9D8B030D-6E8A-4147-A177-3AD203B41FA5}">
                      <a16:colId xmlns:a16="http://schemas.microsoft.com/office/drawing/2014/main" val="3795504483"/>
                    </a:ext>
                  </a:extLst>
                </a:gridCol>
                <a:gridCol w="1524899">
                  <a:extLst>
                    <a:ext uri="{9D8B030D-6E8A-4147-A177-3AD203B41FA5}">
                      <a16:colId xmlns:a16="http://schemas.microsoft.com/office/drawing/2014/main" val="2827461436"/>
                    </a:ext>
                  </a:extLst>
                </a:gridCol>
              </a:tblGrid>
              <a:tr h="451073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500" b="1" i="0" u="none" strike="noStrike" cap="none" baseline="0">
                          <a:solidFill>
                            <a:srgbClr val="FFFFFF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INCOME</a:t>
                      </a:r>
                      <a:endParaRPr lang="en-US" sz="1500" b="1" i="0" u="none" strike="noStrike" cap="none" baseline="0">
                        <a:solidFill>
                          <a:srgbClr val="FFFFFF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500" b="1" i="0" u="none" strike="noStrike" cap="none" baseline="0">
                          <a:solidFill>
                            <a:srgbClr val="FFFFFF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EUR</a:t>
                      </a:r>
                      <a:endParaRPr lang="en-US" sz="1500" b="1" i="0" u="none" strike="noStrike" cap="none" baseline="0">
                        <a:solidFill>
                          <a:srgbClr val="FFFFFF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0410061"/>
                  </a:ext>
                </a:extLst>
              </a:tr>
              <a:tr h="549060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Membership fees</a:t>
                      </a:r>
                      <a:endParaRPr lang="en-US" sz="800" b="0" i="1" u="none" strike="noStrike" cap="none" baseline="0" dirty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31’679.55</a:t>
                      </a:r>
                      <a:endParaRPr lang="en-US" sz="1100" b="0" i="0" u="none" strike="noStrike" cap="none" baseline="0" dirty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482542"/>
                  </a:ext>
                </a:extLst>
              </a:tr>
              <a:tr h="415594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tr-TR" sz="11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Contract with S-GE - 15’000 CHF</a:t>
                      </a:r>
                      <a:endParaRPr lang="en-US" sz="1100" b="0" i="0" u="none" strike="noStrike" cap="none" baseline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13’806.32</a:t>
                      </a:r>
                      <a:endParaRPr lang="en-US" sz="1100" b="0" i="0" u="none" strike="noStrike" cap="none" baseline="0" dirty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1309079"/>
                  </a:ext>
                </a:extLst>
              </a:tr>
              <a:tr h="415594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Services rendered (advertising in the Yearbook)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2’780.77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0279983"/>
                  </a:ext>
                </a:extLst>
              </a:tr>
              <a:tr h="415594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Donations (from MNK Group)</a:t>
                      </a:r>
                      <a:endParaRPr lang="en-US" sz="1100" b="0" i="0" u="none" strike="noStrike" cap="none" baseline="0" dirty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496.64</a:t>
                      </a:r>
                      <a:endParaRPr lang="en-US" sz="1100" b="0" i="0" u="none" strike="noStrike" cap="none" baseline="0" dirty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615501"/>
                  </a:ext>
                </a:extLst>
              </a:tr>
              <a:tr h="523850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Write back of operating provisions </a:t>
                      </a: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(provisions for membership fees)</a:t>
                      </a:r>
                      <a:endParaRPr lang="en-US" sz="1000" b="0" i="0" u="none" strike="noStrike" cap="none" baseline="0" dirty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7’085.07</a:t>
                      </a:r>
                      <a:endParaRPr lang="en-US" sz="1100" b="0" i="0" u="none" strike="noStrike" cap="none" baseline="0" dirty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6297166"/>
                  </a:ext>
                </a:extLst>
              </a:tr>
              <a:tr h="415594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Financial income (exchange rate)</a:t>
                      </a:r>
                      <a:endParaRPr lang="en-US" sz="1100" b="0" i="0" u="none" strike="noStrike" cap="none" baseline="0" dirty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391.35</a:t>
                      </a:r>
                      <a:endParaRPr lang="en-US" sz="1100" b="0" i="0" u="none" strike="noStrike" cap="none" baseline="0" dirty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359620"/>
                  </a:ext>
                </a:extLst>
              </a:tr>
              <a:tr h="415594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1" i="0" u="none" strike="noStrike" cap="none" baseline="0">
                          <a:solidFill>
                            <a:srgbClr val="FFFFFF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TOTAL</a:t>
                      </a:r>
                      <a:endParaRPr lang="en-US" sz="1100" b="1" i="0" u="none" strike="noStrike" cap="none" baseline="0">
                        <a:solidFill>
                          <a:srgbClr val="FFFFFF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1" i="0" u="none" strike="noStrike" cap="none" baseline="0" dirty="0">
                          <a:solidFill>
                            <a:srgbClr val="FFFFFF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56’239.70</a:t>
                      </a:r>
                      <a:endParaRPr lang="en-US" sz="1100" b="1" i="0" u="none" strike="noStrike" cap="none" baseline="0" dirty="0">
                        <a:solidFill>
                          <a:srgbClr val="FFFFFF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283814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>
            <a:extLst>
              <a:ext uri="{FF2B5EF4-FFF2-40B4-BE49-F238E27FC236}">
                <a16:creationId xmlns:a16="http://schemas.microsoft.com/office/drawing/2014/main" id="{2AC483A9-60E7-4950-BC89-CCF585B7A2F6}"/>
              </a:ext>
            </a:extLst>
          </p:cNvPr>
          <p:cNvSpPr/>
          <p:nvPr/>
        </p:nvSpPr>
        <p:spPr>
          <a:xfrm>
            <a:off x="2007910" y="78601"/>
            <a:ext cx="7945758" cy="6680417"/>
          </a:xfrm>
          <a:prstGeom prst="rect">
            <a:avLst/>
          </a:prstGeom>
          <a:solidFill>
            <a:srgbClr val="F2F2F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35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356241B5-60E0-4F91-9CBA-98970235D38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694589" y="276491"/>
            <a:ext cx="6172200" cy="421556"/>
          </a:xfrm>
        </p:spPr>
        <p:txBody>
          <a:bodyPr>
            <a:normAutofit fontScale="90000"/>
          </a:bodyPr>
          <a:lstStyle/>
          <a:p>
            <a:pPr lvl="0"/>
            <a:r>
              <a:rPr lang="en-GB" sz="2800" b="1" dirty="0">
                <a:latin typeface="Arial" pitchFamily="34"/>
                <a:cs typeface="Arial" pitchFamily="34"/>
              </a:rPr>
              <a:t>CCE-R Budget 2020 </a:t>
            </a:r>
            <a:r>
              <a:rPr lang="en-GB" sz="1600" dirty="0">
                <a:latin typeface="Arial" pitchFamily="34"/>
                <a:cs typeface="Arial" pitchFamily="34"/>
              </a:rPr>
              <a:t>(2/2)</a:t>
            </a:r>
          </a:p>
        </p:txBody>
      </p:sp>
      <p:sp>
        <p:nvSpPr>
          <p:cNvPr id="4" name="Rectangle 23">
            <a:extLst>
              <a:ext uri="{FF2B5EF4-FFF2-40B4-BE49-F238E27FC236}">
                <a16:creationId xmlns:a16="http://schemas.microsoft.com/office/drawing/2014/main" id="{69C9A715-D7A8-4647-B723-A183C958A979}"/>
              </a:ext>
            </a:extLst>
          </p:cNvPr>
          <p:cNvSpPr/>
          <p:nvPr/>
        </p:nvSpPr>
        <p:spPr>
          <a:xfrm flipV="1">
            <a:off x="5980789" y="850218"/>
            <a:ext cx="432044" cy="45719"/>
          </a:xfrm>
          <a:prstGeom prst="rect">
            <a:avLst/>
          </a:prstGeom>
          <a:solidFill>
            <a:srgbClr val="FF0000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35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C7911F50-4021-4960-AF3D-E4DC249B0E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7138935"/>
              </p:ext>
            </p:extLst>
          </p:nvPr>
        </p:nvGraphicFramePr>
        <p:xfrm>
          <a:off x="2743200" y="1048108"/>
          <a:ext cx="6477613" cy="5485191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4876490">
                  <a:extLst>
                    <a:ext uri="{9D8B030D-6E8A-4147-A177-3AD203B41FA5}">
                      <a16:colId xmlns:a16="http://schemas.microsoft.com/office/drawing/2014/main" val="2142985753"/>
                    </a:ext>
                  </a:extLst>
                </a:gridCol>
                <a:gridCol w="1601123">
                  <a:extLst>
                    <a:ext uri="{9D8B030D-6E8A-4147-A177-3AD203B41FA5}">
                      <a16:colId xmlns:a16="http://schemas.microsoft.com/office/drawing/2014/main" val="2522373833"/>
                    </a:ext>
                  </a:extLst>
                </a:gridCol>
              </a:tblGrid>
              <a:tr h="253097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500" b="1" i="0" u="none" strike="noStrike" cap="none" baseline="0" dirty="0">
                          <a:solidFill>
                            <a:srgbClr val="FFFFFF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EXPENSES</a:t>
                      </a:r>
                      <a:endParaRPr lang="en-US" sz="1500" b="1" i="0" u="none" strike="noStrike" cap="none" baseline="0" dirty="0">
                        <a:solidFill>
                          <a:srgbClr val="FFFFFF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500" b="1" i="0" u="none" strike="noStrike" cap="none" baseline="0">
                          <a:solidFill>
                            <a:srgbClr val="FFFFFF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EUR</a:t>
                      </a:r>
                      <a:endParaRPr lang="en-US" sz="1500" b="1" i="0" u="none" strike="noStrike" cap="none" baseline="0">
                        <a:solidFill>
                          <a:srgbClr val="FFFFFF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94297"/>
                  </a:ext>
                </a:extLst>
              </a:tr>
              <a:tr h="253097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0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Staff expenses</a:t>
                      </a:r>
                      <a:endParaRPr lang="en-US" sz="1000" b="0" i="1" u="none" strike="noStrike" cap="none" baseline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17’348.95</a:t>
                      </a:r>
                      <a:endParaRPr lang="en-US" sz="1000" b="0" i="0" u="none" strike="noStrike" cap="none" baseline="0" dirty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753330"/>
                  </a:ext>
                </a:extLst>
              </a:tr>
              <a:tr h="512905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Audit/ Accounting/ Lawyers</a:t>
                      </a:r>
                    </a:p>
                    <a:p>
                      <a:pPr marL="457200" marR="0" lvl="1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000" b="0" i="1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audit &amp;accounting</a:t>
                      </a:r>
                    </a:p>
                    <a:p>
                      <a:pPr marL="457200" marR="0" lvl="1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000" b="0" i="1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legal services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6’037.42</a:t>
                      </a:r>
                      <a:endParaRPr lang="tr-TR" sz="1000" b="0" i="0" u="none" strike="noStrike" cap="none" baseline="0" dirty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  <a:cs typeface="Arial" pitchFamily="34"/>
                      </a:endParaRPr>
                    </a:p>
                    <a:p>
                      <a:pPr marL="0" marR="0" lvl="0" indent="0" algn="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000" b="0" i="1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4’458.60</a:t>
                      </a:r>
                      <a:endParaRPr lang="tr-TR" sz="1000" b="0" i="1" u="none" strike="noStrike" cap="none" baseline="0" dirty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  <a:cs typeface="Arial" pitchFamily="34"/>
                      </a:endParaRPr>
                    </a:p>
                    <a:p>
                      <a:pPr marL="0" marR="0" lvl="0" indent="0" algn="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000" b="0" i="1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1</a:t>
                      </a:r>
                      <a:r>
                        <a:rPr lang="tr-TR" sz="1000" b="0" i="1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’</a:t>
                      </a:r>
                      <a:r>
                        <a:rPr lang="en-US" sz="1000" b="0" i="1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578.82</a:t>
                      </a:r>
                      <a:endParaRPr lang="en-US" sz="1000" b="0" i="0" u="none" strike="noStrike" cap="none" baseline="0" dirty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  <a:cs typeface="Arial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3477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cap="none" baseline="0" dirty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  <a:cs typeface="Arial" pitchFamily="34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PR &amp; Communication services</a:t>
                      </a:r>
                    </a:p>
                  </a:txBody>
                  <a:tcPr marL="51435" marR="51435" marT="0" marB="0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3’972.76</a:t>
                      </a:r>
                      <a:endParaRPr lang="en-US" sz="1000" b="0" i="0" u="none" strike="noStrike" cap="none" baseline="0" dirty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5610740"/>
                  </a:ext>
                </a:extLst>
              </a:tr>
              <a:tr h="336943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Events / In-country missions</a:t>
                      </a:r>
                    </a:p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000" b="0" i="1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                </a:t>
                      </a:r>
                      <a:r>
                        <a:rPr lang="en-US" sz="900" b="0" i="1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CCE-R Yearbook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0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5’156.51</a:t>
                      </a:r>
                      <a:r>
                        <a:rPr lang="en-US" sz="1000" b="0" i="1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                                                    </a:t>
                      </a:r>
                      <a:r>
                        <a:rPr lang="en-US" sz="900" b="0" i="1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4’193.73</a:t>
                      </a:r>
                      <a:endParaRPr lang="en-US" sz="900" b="0" i="1" u="none" strike="noStrike" cap="none" baseline="0" dirty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7727832"/>
                  </a:ext>
                </a:extLst>
              </a:tr>
              <a:tr h="336943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Bad debts written off (</a:t>
                      </a:r>
                      <a:r>
                        <a:rPr lang="en-US" sz="1000" b="0" i="1" u="none" strike="noStrike" cap="none" baseline="0" dirty="0" err="1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derecunoa</a:t>
                      </a:r>
                      <a:r>
                        <a:rPr lang="ro-RO" sz="1000" b="0" i="1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ș</a:t>
                      </a:r>
                      <a:r>
                        <a:rPr lang="en-US" sz="1000" b="0" i="1" u="none" strike="noStrike" cap="none" baseline="0" dirty="0" err="1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teri</a:t>
                      </a: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)</a:t>
                      </a:r>
                    </a:p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Write down of current assets – members (</a:t>
                      </a:r>
                      <a:r>
                        <a:rPr lang="en-US" sz="1000" b="0" i="1" u="none" strike="noStrike" cap="none" baseline="0" dirty="0" err="1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provizioane</a:t>
                      </a: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)</a:t>
                      </a:r>
                      <a:endParaRPr lang="en-US" sz="1000" b="0" i="0" u="none" strike="noStrike" cap="none" baseline="0" dirty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4’619.37</a:t>
                      </a:r>
                    </a:p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1’962.87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3374379"/>
                  </a:ext>
                </a:extLst>
              </a:tr>
              <a:tr h="253097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Fixed assets depreciation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368.96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8426601"/>
                  </a:ext>
                </a:extLst>
              </a:tr>
              <a:tr h="253097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tr-TR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Office charges </a:t>
                      </a:r>
                      <a:r>
                        <a:rPr kumimoji="0" lang="tr-T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GB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office </a:t>
                      </a:r>
                      <a:r>
                        <a:rPr kumimoji="0" lang="tr-T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supplies</a:t>
                      </a:r>
                      <a:r>
                        <a:rPr kumimoji="0" lang="en-GB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– tonner, copy paper</a:t>
                      </a:r>
                      <a:r>
                        <a:rPr kumimoji="0" lang="en-US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tr-T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etc.</a:t>
                      </a:r>
                      <a:r>
                        <a:rPr kumimoji="0" lang="en-GB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;</a:t>
                      </a:r>
                      <a:r>
                        <a:rPr kumimoji="0" lang="tr-T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cleaning services</a:t>
                      </a:r>
                      <a:r>
                        <a:rPr kumimoji="0" lang="en-GB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; transport, </a:t>
                      </a: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small inventory – </a:t>
                      </a:r>
                      <a:r>
                        <a:rPr lang="en-US" sz="10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cell phone accessories </a:t>
                      </a: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etc.</a:t>
                      </a:r>
                      <a:r>
                        <a:rPr kumimoji="0" lang="tr-T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)</a:t>
                      </a:r>
                      <a:r>
                        <a:rPr kumimoji="0" lang="en-GB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</a:t>
                      </a:r>
                      <a:endParaRPr lang="en-US" sz="1000" b="0" i="0" u="none" strike="noStrike" cap="none" baseline="0" dirty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794.56</a:t>
                      </a:r>
                      <a:endParaRPr lang="en-US" sz="1000" b="0" i="0" u="none" strike="noStrike" cap="none" baseline="0" dirty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356017"/>
                  </a:ext>
                </a:extLst>
              </a:tr>
              <a:tr h="253097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IT services (website hosting, maintenance)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915.32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938598"/>
                  </a:ext>
                </a:extLst>
              </a:tr>
              <a:tr h="3369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Communication (mobile and fixed phones, courier)</a:t>
                      </a:r>
                      <a:endParaRPr lang="en-US" sz="1000" b="0" i="0" u="none" strike="noStrike" cap="none" baseline="0" dirty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963.94</a:t>
                      </a:r>
                      <a:endParaRPr lang="en-US" sz="1000" b="0" i="0" u="none" strike="noStrike" cap="none" baseline="0" dirty="0">
                        <a:solidFill>
                          <a:srgbClr val="000000"/>
                        </a:solidFill>
                        <a:latin typeface="Arial" pitchFamily="34"/>
                        <a:ea typeface="MS PGothic" pitchFamily="34"/>
                      </a:endParaRPr>
                    </a:p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000" b="0" i="1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                                      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1177896"/>
                  </a:ext>
                </a:extLst>
              </a:tr>
              <a:tr h="253097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Financial expenses (banking fees, exchange rates)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597.59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6360638"/>
                  </a:ext>
                </a:extLst>
              </a:tr>
              <a:tr h="2530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Profit tax, other taxes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1’100.38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9096654"/>
                  </a:ext>
                </a:extLst>
              </a:tr>
              <a:tr h="253097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Miscellaneous (unforeseen)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27.93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0256576"/>
                  </a:ext>
                </a:extLst>
              </a:tr>
              <a:tr h="253097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Consulting services (updates of S-GE </a:t>
                      </a:r>
                      <a:r>
                        <a:rPr lang="en-US" sz="1000" b="0" i="0" u="none" strike="noStrike" cap="none" baseline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country reports, </a:t>
                      </a: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others)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1</a:t>
                      </a:r>
                      <a:r>
                        <a:rPr lang="tr-TR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’</a:t>
                      </a: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615.85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5495403"/>
                  </a:ext>
                </a:extLst>
              </a:tr>
              <a:tr h="253097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Sponsorship (</a:t>
                      </a:r>
                      <a:r>
                        <a:rPr lang="en-US" sz="1000" b="0" i="0" u="none" strike="noStrike" cap="none" baseline="0" dirty="0" err="1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AssoCH</a:t>
                      </a: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)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000" b="0" i="0" u="none" strike="noStrike" cap="none" baseline="0" dirty="0">
                          <a:solidFill>
                            <a:srgbClr val="000000"/>
                          </a:solidFill>
                          <a:latin typeface="Arial" pitchFamily="34"/>
                          <a:ea typeface="MS PGothic" pitchFamily="34"/>
                        </a:rPr>
                        <a:t>497.29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9711574"/>
                  </a:ext>
                </a:extLst>
              </a:tr>
              <a:tr h="253097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1" i="0" u="none" strike="noStrike" cap="none" baseline="0">
                          <a:solidFill>
                            <a:srgbClr val="FFFFFF"/>
                          </a:solidFill>
                          <a:latin typeface="Arial" pitchFamily="34"/>
                          <a:ea typeface="MS PGothic" pitchFamily="34"/>
                          <a:cs typeface="Arial" pitchFamily="34"/>
                        </a:rPr>
                        <a:t>TOTAL</a:t>
                      </a:r>
                      <a:endParaRPr lang="en-US" sz="1100" b="1" i="0" u="none" strike="noStrike" cap="none" baseline="0">
                        <a:solidFill>
                          <a:srgbClr val="FFFFFF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1" i="0" u="none" strike="noStrike" cap="none" baseline="0" dirty="0">
                          <a:solidFill>
                            <a:srgbClr val="FFFFFF"/>
                          </a:solidFill>
                          <a:latin typeface="Arial" pitchFamily="34"/>
                          <a:ea typeface="MS PGothic" pitchFamily="34"/>
                        </a:rPr>
                        <a:t>45’979.69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663436"/>
                  </a:ext>
                </a:extLst>
              </a:tr>
              <a:tr h="253097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1" i="0" u="none" strike="noStrike" cap="none" baseline="0">
                          <a:solidFill>
                            <a:srgbClr val="FFFFFF"/>
                          </a:solidFill>
                          <a:latin typeface="Arial" pitchFamily="34"/>
                          <a:ea typeface="MS PGothic" pitchFamily="34"/>
                        </a:rPr>
                        <a:t>Net Result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1" i="0" u="none" strike="noStrike" cap="none" baseline="0" dirty="0">
                          <a:solidFill>
                            <a:srgbClr val="FFFFFF"/>
                          </a:solidFill>
                          <a:latin typeface="Arial" pitchFamily="34"/>
                          <a:ea typeface="MS PGothic" pitchFamily="34"/>
                        </a:rPr>
                        <a:t>10’260.01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3746714"/>
                  </a:ext>
                </a:extLst>
              </a:tr>
              <a:tr h="253097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1" i="0" u="none" strike="noStrike" cap="none" baseline="0" dirty="0">
                          <a:solidFill>
                            <a:srgbClr val="FFFFFF"/>
                          </a:solidFill>
                          <a:latin typeface="Arial" pitchFamily="34"/>
                          <a:ea typeface="MS PGothic" pitchFamily="34"/>
                        </a:rPr>
                        <a:t>Start balance (cash in bank and at hand - 31.12.2020)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1" i="0" u="none" strike="noStrike" cap="none" baseline="0" dirty="0">
                          <a:solidFill>
                            <a:srgbClr val="FFFFFF"/>
                          </a:solidFill>
                          <a:latin typeface="Arial" pitchFamily="34"/>
                          <a:ea typeface="MS PGothic" pitchFamily="34"/>
                        </a:rPr>
                        <a:t>12’396.91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5881616"/>
                  </a:ext>
                </a:extLst>
              </a:tr>
              <a:tr h="253097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1" i="0" u="none" strike="noStrike" cap="none" baseline="0" dirty="0">
                          <a:solidFill>
                            <a:srgbClr val="FFFFFF"/>
                          </a:solidFill>
                          <a:latin typeface="Arial" pitchFamily="34"/>
                          <a:ea typeface="MS PGothic" pitchFamily="34"/>
                        </a:rPr>
                        <a:t>Average exchange rate used: 1 EUR = 4.8694 RON</a:t>
                      </a: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sz="1100" b="1" i="0" u="none" strike="noStrike" cap="none" baseline="0" dirty="0">
                        <a:solidFill>
                          <a:srgbClr val="FFFFFF"/>
                        </a:solidFill>
                        <a:latin typeface="Arial" pitchFamily="34"/>
                        <a:ea typeface="MS PGothic" pitchFamily="34"/>
                      </a:endParaRPr>
                    </a:p>
                  </a:txBody>
                  <a:tcPr marL="51435" marR="51435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80534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237</Words>
  <Application>Microsoft Office PowerPoint</Application>
  <PresentationFormat>Widescreen</PresentationFormat>
  <Paragraphs>65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CCE-R Budget 2020 (1/2)</vt:lpstr>
      <vt:lpstr>CCE-R Budget 2020 (2/2)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CCE-R Budget 2019 (1/2)</dc:title>
  <dc:creator>Gentiana Avrigeanu</dc:creator>
  <cp:lastModifiedBy>Gentiana Avrigeanu</cp:lastModifiedBy>
  <cp:revision>38</cp:revision>
  <dcterms:created xsi:type="dcterms:W3CDTF">2020-03-13T07:14:45Z</dcterms:created>
  <dcterms:modified xsi:type="dcterms:W3CDTF">2021-03-16T13:39:52Z</dcterms:modified>
</cp:coreProperties>
</file>